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88" r:id="rId7"/>
    <p:sldId id="285" r:id="rId8"/>
    <p:sldId id="286" r:id="rId9"/>
    <p:sldId id="287" r:id="rId10"/>
    <p:sldId id="261" r:id="rId11"/>
    <p:sldId id="289" r:id="rId12"/>
    <p:sldId id="262" r:id="rId13"/>
    <p:sldId id="290" r:id="rId14"/>
    <p:sldId id="291" r:id="rId15"/>
    <p:sldId id="271" r:id="rId16"/>
    <p:sldId id="267" r:id="rId17"/>
    <p:sldId id="268" r:id="rId18"/>
    <p:sldId id="269" r:id="rId19"/>
    <p:sldId id="281" r:id="rId20"/>
    <p:sldId id="270" r:id="rId21"/>
    <p:sldId id="274" r:id="rId22"/>
    <p:sldId id="275" r:id="rId23"/>
    <p:sldId id="283" r:id="rId24"/>
    <p:sldId id="276" r:id="rId25"/>
    <p:sldId id="284" r:id="rId26"/>
    <p:sldId id="277" r:id="rId27"/>
    <p:sldId id="303" r:id="rId28"/>
    <p:sldId id="304" r:id="rId29"/>
    <p:sldId id="305" r:id="rId30"/>
    <p:sldId id="296" r:id="rId31"/>
    <p:sldId id="292" r:id="rId32"/>
    <p:sldId id="293" r:id="rId33"/>
    <p:sldId id="294" r:id="rId34"/>
    <p:sldId id="295" r:id="rId35"/>
    <p:sldId id="297" r:id="rId36"/>
    <p:sldId id="298" r:id="rId37"/>
    <p:sldId id="299" r:id="rId38"/>
    <p:sldId id="300" r:id="rId39"/>
    <p:sldId id="302" r:id="rId40"/>
    <p:sldId id="273" r:id="rId41"/>
    <p:sldId id="264" r:id="rId42"/>
    <p:sldId id="278" r:id="rId43"/>
    <p:sldId id="279" r:id="rId44"/>
    <p:sldId id="265" r:id="rId45"/>
    <p:sldId id="266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52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7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01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96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1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3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4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79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83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2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2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C69CC-E997-44BA-B199-0BC9621B9F57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2C5A5-65AF-4AAF-BD81-72BD553299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56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/>
          <a:p>
            <a:r>
              <a:rPr lang="ru-RU" b="1" dirty="0" smtClean="0"/>
              <a:t>БАБЕНСКАЯ ИГРУШКА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3168352"/>
          </a:xfrm>
        </p:spPr>
        <p:txBody>
          <a:bodyPr>
            <a:norm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Inter"/>
              </a:rPr>
              <a:t>Музейно-выставочная деятельность</a:t>
            </a:r>
          </a:p>
          <a:p>
            <a:endParaRPr lang="ru-RU" b="1" i="0" dirty="0" smtClean="0">
              <a:solidFill>
                <a:srgbClr val="000000"/>
              </a:solidFill>
              <a:effectLst/>
              <a:latin typeface="Inter"/>
            </a:endParaRPr>
          </a:p>
          <a:p>
            <a:r>
              <a:rPr lang="ru-RU" sz="2000" dirty="0" err="1" smtClean="0">
                <a:solidFill>
                  <a:schemeClr val="tx1"/>
                </a:solidFill>
              </a:rPr>
              <a:t>Виданов</a:t>
            </a:r>
            <a:r>
              <a:rPr lang="ru-RU" sz="2000" dirty="0" smtClean="0">
                <a:solidFill>
                  <a:schemeClr val="tx1"/>
                </a:solidFill>
              </a:rPr>
              <a:t> Сергей Валентинович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Мовчан Илья Андреевич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ГБУДО г. Москвы «ДХШ «</a:t>
            </a:r>
            <a:r>
              <a:rPr lang="ru-RU" sz="2000" dirty="0" err="1" smtClean="0">
                <a:solidFill>
                  <a:schemeClr val="tx1"/>
                </a:solidFill>
              </a:rPr>
              <a:t>Бабенская</a:t>
            </a:r>
            <a:r>
              <a:rPr lang="ru-RU" sz="2000" dirty="0" smtClean="0">
                <a:solidFill>
                  <a:schemeClr val="tx1"/>
                </a:solidFill>
              </a:rPr>
              <a:t> игрушка»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36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ЭТАПЫ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2001 г. Открытие </a:t>
            </a:r>
            <a:r>
              <a:rPr lang="ru-RU" dirty="0" err="1" smtClean="0"/>
              <a:t>Бабенской</a:t>
            </a:r>
            <a:r>
              <a:rPr lang="ru-RU" dirty="0" smtClean="0"/>
              <a:t> игрушки.</a:t>
            </a:r>
          </a:p>
          <a:p>
            <a:r>
              <a:rPr lang="ru-RU" dirty="0" smtClean="0"/>
              <a:t>Публикация книг.</a:t>
            </a:r>
          </a:p>
          <a:p>
            <a:r>
              <a:rPr lang="ru-RU" dirty="0" smtClean="0"/>
              <a:t>Экскурсионная деятельность.</a:t>
            </a:r>
          </a:p>
          <a:p>
            <a:r>
              <a:rPr lang="ru-RU" dirty="0"/>
              <a:t>С 2007г. проводятся выездные праздники «Игры и игрушки» по регионам России (Московская, Калужская, Костромская, Вологодская, Ульяновская, Ярославская области, республика Мордовия). </a:t>
            </a:r>
            <a:endParaRPr lang="ru-RU" dirty="0" smtClean="0"/>
          </a:p>
          <a:p>
            <a:r>
              <a:rPr lang="ru-RU" dirty="0" smtClean="0"/>
              <a:t>2011 </a:t>
            </a:r>
            <a:r>
              <a:rPr lang="ru-RU" dirty="0" err="1" smtClean="0"/>
              <a:t>г.Мероприятия</a:t>
            </a:r>
            <a:r>
              <a:rPr lang="ru-RU" dirty="0" smtClean="0"/>
              <a:t> посвященные  100-летию </a:t>
            </a:r>
            <a:r>
              <a:rPr lang="ru-RU" dirty="0" err="1" smtClean="0"/>
              <a:t>Бабенской</a:t>
            </a:r>
            <a:r>
              <a:rPr lang="ru-RU" dirty="0" smtClean="0"/>
              <a:t> артели. </a:t>
            </a:r>
          </a:p>
          <a:p>
            <a:r>
              <a:rPr lang="ru-RU" dirty="0" smtClean="0"/>
              <a:t>1)Выставка в Подольском Выставочном зале</a:t>
            </a:r>
            <a:r>
              <a:rPr lang="ru-RU" dirty="0"/>
              <a:t>.</a:t>
            </a:r>
            <a:r>
              <a:rPr lang="ru-RU" dirty="0" smtClean="0"/>
              <a:t> 2)Выставка в галерее на Песчаной. 3)Мероприятие с участием ветеранов </a:t>
            </a:r>
            <a:r>
              <a:rPr lang="ru-RU" dirty="0" err="1" smtClean="0"/>
              <a:t>Бабенского</a:t>
            </a:r>
            <a:r>
              <a:rPr lang="ru-RU" dirty="0" smtClean="0"/>
              <a:t> промысла.</a:t>
            </a:r>
          </a:p>
          <a:p>
            <a:r>
              <a:rPr lang="ru-RU" dirty="0" smtClean="0"/>
              <a:t>С 2007г. проводятся выездные праздники </a:t>
            </a:r>
            <a:r>
              <a:rPr lang="ru-RU" dirty="0"/>
              <a:t>«Игры и игрушки</a:t>
            </a:r>
            <a:r>
              <a:rPr lang="ru-RU" dirty="0" smtClean="0"/>
              <a:t>» по регионам России (Московская, Калужская, Костромская, Вологодская, Ульяновская, Ярославская области, республика Мордовия). </a:t>
            </a:r>
          </a:p>
          <a:p>
            <a:r>
              <a:rPr lang="ru-RU" dirty="0"/>
              <a:t>В 2021 году создана новая экспозиция в Выставочном </a:t>
            </a:r>
            <a:r>
              <a:rPr lang="ru-RU" dirty="0" smtClean="0"/>
              <a:t>зале здания </a:t>
            </a:r>
            <a:r>
              <a:rPr lang="ru-RU" dirty="0"/>
              <a:t>ГБУДО г. Москвы «ДХШ «Бабенская игрушка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С 2022 г. создан конкурс игрушки имени В. П. </a:t>
            </a:r>
            <a:r>
              <a:rPr lang="ru-RU" dirty="0" err="1" smtClean="0"/>
              <a:t>Звездочкина</a:t>
            </a:r>
            <a:endParaRPr lang="ru-RU" dirty="0" smtClean="0"/>
          </a:p>
          <a:p>
            <a:r>
              <a:rPr lang="ru-RU" b="1" dirty="0" smtClean="0"/>
              <a:t>В 2024 г. с 10.02.2024 по 11.03.2024 проходила выставка «До Матрешки Бабенская игрушка»</a:t>
            </a:r>
            <a:endParaRPr lang="ru-RU" b="1" dirty="0"/>
          </a:p>
          <a:p>
            <a:r>
              <a:rPr lang="ru-RU" b="1" dirty="0" smtClean="0"/>
              <a:t>во Всероссийском музее </a:t>
            </a:r>
            <a:r>
              <a:rPr lang="ru-RU" b="1" dirty="0"/>
              <a:t>Декоративно-прикладного </a:t>
            </a:r>
            <a:r>
              <a:rPr lang="ru-RU" b="1" dirty="0" smtClean="0"/>
              <a:t>искусства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9887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Партнеры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 кандидат педагогических </a:t>
            </a:r>
            <a:r>
              <a:rPr lang="ru-RU" b="1" dirty="0"/>
              <a:t>наук, </a:t>
            </a:r>
            <a:r>
              <a:rPr lang="ru-RU" b="1" dirty="0" err="1" smtClean="0"/>
              <a:t>Лусс</a:t>
            </a:r>
            <a:r>
              <a:rPr lang="ru-RU" b="1" dirty="0" smtClean="0"/>
              <a:t> </a:t>
            </a:r>
            <a:r>
              <a:rPr lang="ru-RU" b="1" dirty="0"/>
              <a:t>Т.В</a:t>
            </a:r>
            <a:r>
              <a:rPr lang="ru-RU" b="1" dirty="0" smtClean="0"/>
              <a:t>. </a:t>
            </a:r>
            <a:r>
              <a:rPr lang="ru-RU" b="1" dirty="0"/>
              <a:t>Автор </a:t>
            </a:r>
            <a:r>
              <a:rPr lang="ru-RU" b="1" dirty="0" smtClean="0"/>
              <a:t>пособий, </a:t>
            </a:r>
            <a:r>
              <a:rPr lang="ru-RU" b="1" dirty="0"/>
              <a:t>учебников, для </a:t>
            </a:r>
            <a:r>
              <a:rPr lang="ru-RU" b="1" dirty="0" smtClean="0"/>
              <a:t>школ 8-ого вида</a:t>
            </a:r>
          </a:p>
          <a:p>
            <a:r>
              <a:rPr lang="ru-RU" dirty="0" smtClean="0"/>
              <a:t>муниципальное дошкольное образовательное учреждение </a:t>
            </a:r>
            <a:r>
              <a:rPr lang="ru-RU" dirty="0"/>
              <a:t>детский сад общеразвивающего вида №28 «Аистенок» / корпус 3 Колосок</a:t>
            </a:r>
            <a:r>
              <a:rPr lang="ru-RU" dirty="0" smtClean="0"/>
              <a:t> пилотный </a:t>
            </a:r>
            <a:r>
              <a:rPr lang="ru-RU" dirty="0"/>
              <a:t>проект «Экспериментальное апробирование технологий по росписи </a:t>
            </a:r>
            <a:r>
              <a:rPr lang="ru-RU" dirty="0" err="1"/>
              <a:t>Бабенских</a:t>
            </a:r>
            <a:r>
              <a:rPr lang="ru-RU" dirty="0"/>
              <a:t> игр и игрушек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Подольский краеведческий музей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Музей </a:t>
            </a:r>
            <a:r>
              <a:rPr lang="ru-RU" dirty="0"/>
              <a:t>народного творчества - ведомственный музей - филиал ОГБУК Центра народной культуры в </a:t>
            </a:r>
            <a:r>
              <a:rPr lang="ru-RU" dirty="0" smtClean="0"/>
              <a:t>Ульяновске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dirty="0" smtClean="0"/>
              <a:t>Всероссийский музей </a:t>
            </a:r>
            <a:r>
              <a:rPr lang="ru-RU" dirty="0"/>
              <a:t>Декоративно-прикладного </a:t>
            </a:r>
            <a:r>
              <a:rPr lang="ru-RU" dirty="0" smtClean="0"/>
              <a:t>искусства </a:t>
            </a:r>
          </a:p>
          <a:p>
            <a:r>
              <a:rPr lang="ru-RU" dirty="0" smtClean="0"/>
              <a:t>Художественно-педагогический музей </a:t>
            </a:r>
            <a:r>
              <a:rPr lang="ru-RU" dirty="0"/>
              <a:t>игрушки имени Н.Д. </a:t>
            </a:r>
            <a:r>
              <a:rPr lang="ru-RU" dirty="0" err="1" smtClean="0"/>
              <a:t>Бартрама</a:t>
            </a:r>
            <a:endParaRPr lang="ru-RU" dirty="0" smtClean="0"/>
          </a:p>
          <a:p>
            <a:r>
              <a:rPr lang="ru-RU" dirty="0" smtClean="0"/>
              <a:t>Общество «друзей игры»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89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ПРОДУКТ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b="1" dirty="0"/>
              <a:t>Сергей Валентинович является автором книг о </a:t>
            </a:r>
            <a:r>
              <a:rPr lang="ru-RU" b="1" dirty="0" err="1"/>
              <a:t>Бабенском</a:t>
            </a:r>
            <a:r>
              <a:rPr lang="ru-RU" b="1" dirty="0"/>
              <a:t> токарном промысле, о промыслах Подольского уезда, детских развивающих книг, создателем развивающих детских наборов, которые успешно используют в детских садах. Совместно с кандидатом педагогических наук, логопедом </a:t>
            </a:r>
            <a:r>
              <a:rPr lang="ru-RU" b="1" dirty="0" err="1"/>
              <a:t>Лусс</a:t>
            </a:r>
            <a:r>
              <a:rPr lang="ru-RU" b="1" dirty="0"/>
              <a:t> Т.В. они разработали и воплотили в жизнь коррекционные пособия для занятий с детьми имеющих речевые отклонения. Практика прошла успешно и показала, что более 50% детей улучшили свое речевое развитие. </a:t>
            </a:r>
          </a:p>
          <a:p>
            <a:r>
              <a:rPr lang="ru-RU" b="1" dirty="0"/>
              <a:t>        </a:t>
            </a:r>
          </a:p>
          <a:p>
            <a:r>
              <a:rPr lang="ru-RU" b="1" dirty="0" smtClean="0"/>
              <a:t>В </a:t>
            </a:r>
            <a:r>
              <a:rPr lang="ru-RU" b="1" dirty="0"/>
              <a:t>развитии и широкой популяризации российской культуры - большой заслугой </a:t>
            </a:r>
            <a:r>
              <a:rPr lang="ru-RU" b="1" dirty="0" err="1"/>
              <a:t>Виданова</a:t>
            </a:r>
            <a:r>
              <a:rPr lang="ru-RU" b="1" dirty="0"/>
              <a:t> Сергея Валентиновича является организация и участие в учебно-методической работе, проведение мастер-классов, семинаров и форумов на тему сохранения промыслов, традиций, школьных музеев.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201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Экспозиция Выставочного зала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Мои про Бабенскую\20231005_17555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980728"/>
            <a:ext cx="729681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918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562074"/>
          </a:xfrm>
        </p:spPr>
        <p:txBody>
          <a:bodyPr>
            <a:normAutofit/>
          </a:bodyPr>
          <a:lstStyle/>
          <a:p>
            <a:r>
              <a:rPr lang="ru-RU" sz="2400" dirty="0"/>
              <a:t>Экспозиция Выставочного зала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Мои про Бабенскую\20231005_175645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88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ПРОДУКТ </a:t>
            </a:r>
            <a:r>
              <a:rPr lang="ru-RU" sz="2400" dirty="0" smtClean="0"/>
              <a:t>ПРОЕКТА</a:t>
            </a:r>
            <a:br>
              <a:rPr lang="ru-RU" sz="2400" dirty="0" smtClean="0"/>
            </a:br>
            <a:r>
              <a:rPr lang="ru-RU" sz="2400" dirty="0" smtClean="0"/>
              <a:t>ИГРУШКИ</a:t>
            </a:r>
            <a:endParaRPr lang="ru-RU" sz="2400" dirty="0"/>
          </a:p>
        </p:txBody>
      </p:sp>
      <p:pic>
        <p:nvPicPr>
          <p:cNvPr id="4" name="Picture 2" descr="C:\Users\user\Desktop\2019 ГОД\ЗАВУЧ\ПОЛОЖЕНИЯ К КОНКУРСАМ 2020-2021 УЧ,ГОД\2021-2022 учебный год\Работы в дирекцию образовательных программ\РАБОТЫ ЖИВОПИСЬ\Виданов С.В._  30-местная матрёшка_точение роспись,лак_ДХШ Бабенская игруш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81392"/>
            <a:ext cx="4281055" cy="245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2019 ГОД\ЗАВУЧ\ПОЛОЖЕНИЯ К КОНКУРСАМ 2020-2021 УЧ,ГОД\2021-2022 учебный год\Работы в дирекцию образовательных программ\РАБОТЫ ЖИВОПИСЬ\Мовчан И.А._ГОРОДОК_точение роспись,лак_ДХШ Бабенская игруш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86256"/>
            <a:ext cx="3600400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Бабенские\DSC_00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3194463" cy="245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039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ПРОДУКТ </a:t>
            </a:r>
            <a:r>
              <a:rPr lang="ru-RU" sz="2400" dirty="0" smtClean="0"/>
              <a:t>ПРОЕКТА</a:t>
            </a:r>
            <a:br>
              <a:rPr lang="ru-RU" sz="2400" dirty="0" smtClean="0"/>
            </a:br>
            <a:r>
              <a:rPr lang="ru-RU" sz="2400" dirty="0" smtClean="0"/>
              <a:t>КНИГИ</a:t>
            </a:r>
            <a:endParaRPr lang="ru-RU" sz="2400" dirty="0"/>
          </a:p>
        </p:txBody>
      </p:sp>
      <p:pic>
        <p:nvPicPr>
          <p:cNvPr id="4" name="Picture 2" descr="C:\Users\user\Desktop\я\книги\20221108_182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600200"/>
            <a:ext cx="307964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я\книги\20221108_181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6976" y="1600200"/>
            <a:ext cx="33010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740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ПРОДУКТ ПРОЕКТА</a:t>
            </a:r>
            <a:br>
              <a:rPr lang="ru-RU" sz="2400" dirty="0"/>
            </a:br>
            <a:r>
              <a:rPr lang="ru-RU" sz="2400" dirty="0"/>
              <a:t>КНИГИ</a:t>
            </a:r>
          </a:p>
        </p:txBody>
      </p:sp>
      <p:pic>
        <p:nvPicPr>
          <p:cNvPr id="4" name="Picture 3" descr="C:\Users\user\Desktop\я\книги\мастеровые33вв cop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581662"/>
            <a:ext cx="320017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я\книги\в 1812 го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1581663"/>
            <a:ext cx="320017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651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ПРОДУКТ ПРОЕКТА</a:t>
            </a:r>
            <a:br>
              <a:rPr lang="ru-RU" sz="2400" dirty="0"/>
            </a:br>
            <a:r>
              <a:rPr lang="ru-RU" sz="2400" dirty="0"/>
              <a:t>КНИГИ</a:t>
            </a:r>
          </a:p>
        </p:txBody>
      </p:sp>
      <p:pic>
        <p:nvPicPr>
          <p:cNvPr id="4" name="Объект 5" descr="C:\Users\root\Desktop\img67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76056" y="1585882"/>
            <a:ext cx="320433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esktop\я\книги\Малыша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412" y="1600200"/>
            <a:ext cx="320017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457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Репортажи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Передачи и репортажи о "</a:t>
            </a:r>
            <a:r>
              <a:rPr lang="ru-RU" dirty="0" err="1"/>
              <a:t>Бабенском</a:t>
            </a:r>
            <a:r>
              <a:rPr lang="ru-RU" dirty="0"/>
              <a:t> игрушечном промысле" с участием Сергея </a:t>
            </a:r>
            <a:r>
              <a:rPr lang="ru-RU" dirty="0" smtClean="0"/>
              <a:t>Валентиновича и Мовчан И.А. </a:t>
            </a:r>
            <a:r>
              <a:rPr lang="ru-RU" dirty="0"/>
              <a:t>многократно  транслировались по ТВ-каналам («Первый», «Культура», «Москва 24», </a:t>
            </a:r>
            <a:r>
              <a:rPr lang="ru-RU" dirty="0" smtClean="0"/>
              <a:t>«СТС», «</a:t>
            </a:r>
            <a:r>
              <a:rPr lang="en-US" dirty="0" smtClean="0"/>
              <a:t>RT</a:t>
            </a:r>
            <a:r>
              <a:rPr lang="ru-RU" dirty="0" smtClean="0"/>
              <a:t>» </a:t>
            </a:r>
            <a:r>
              <a:rPr lang="ru-RU" dirty="0"/>
              <a:t>"Доброе утро"), такие как: Пряничный домик "Игра в бирюльки", "Как делают матрешки", «Музеи Новой Москвы "Бабенская игрушка", "Проверяем поговорки" и другие.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12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Отсутствие опыта </a:t>
            </a:r>
            <a:r>
              <a:rPr lang="ru-RU" dirty="0" smtClean="0"/>
              <a:t>у города Москвы по вопросу Народных художественных промыслов.</a:t>
            </a:r>
          </a:p>
          <a:p>
            <a:r>
              <a:rPr lang="ru-RU" dirty="0" smtClean="0"/>
              <a:t>В данном случае </a:t>
            </a:r>
            <a:r>
              <a:rPr lang="ru-RU" dirty="0" err="1" smtClean="0"/>
              <a:t>Бабенский</a:t>
            </a:r>
            <a:r>
              <a:rPr lang="ru-RU" dirty="0" smtClean="0"/>
              <a:t> токарный игрушечный промысел нужно рассматривать не с производственной точки зрения, так как промыслы относятся к </a:t>
            </a:r>
            <a:r>
              <a:rPr lang="ru-RU" dirty="0" err="1" smtClean="0"/>
              <a:t>Минпромторгу</a:t>
            </a:r>
            <a:r>
              <a:rPr lang="ru-RU" dirty="0" smtClean="0"/>
              <a:t> России, а с культурной.</a:t>
            </a:r>
          </a:p>
          <a:p>
            <a:r>
              <a:rPr lang="ru-RU" dirty="0" smtClean="0"/>
              <a:t>Недостаточное освещение и пропаганда </a:t>
            </a:r>
          </a:p>
          <a:p>
            <a:r>
              <a:rPr lang="ru-RU" b="1" dirty="0"/>
              <a:t>Федеральный закон от 12 декабря 2023 г. № 585-ФЗ "О внесении изменений в Федеральный закон "О народных художественных промыслах"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266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ПРОДУКТ </a:t>
            </a:r>
            <a:r>
              <a:rPr lang="ru-RU" dirty="0" smtClean="0"/>
              <a:t>ПРОЕКТА</a:t>
            </a:r>
            <a:br>
              <a:rPr lang="ru-RU" dirty="0" smtClean="0"/>
            </a:br>
            <a:r>
              <a:rPr lang="ru-RU" sz="2700" dirty="0"/>
              <a:t>Экскурсии </a:t>
            </a:r>
            <a:r>
              <a:rPr lang="ru-RU" sz="2700" dirty="0" smtClean="0"/>
              <a:t>для детей</a:t>
            </a:r>
            <a:endParaRPr lang="ru-RU" sz="2700" dirty="0"/>
          </a:p>
        </p:txBody>
      </p:sp>
      <p:pic>
        <p:nvPicPr>
          <p:cNvPr id="4" name="Picture 2" descr="C:\Users\user\Desktop\2019 ГОД\ЗАВУЧ\ПОЛОЖЕНИЯ К КОНКУРСАМ 2020-2021 УЧ,ГОД\ФОТО МЕРОПРИЯТИЙ 2021-2022 учебный год\Мероприятие 1 июня\1654869742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800385"/>
            <a:ext cx="2755246" cy="367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1800385"/>
            <a:ext cx="4896295" cy="367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195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ПРОДУКТ </a:t>
            </a:r>
            <a:r>
              <a:rPr lang="ru-RU" dirty="0" smtClean="0"/>
              <a:t>ПРОЕКТА</a:t>
            </a:r>
            <a:br>
              <a:rPr lang="ru-RU" dirty="0" smtClean="0"/>
            </a:br>
            <a:r>
              <a:rPr lang="ru-RU" sz="2700" dirty="0"/>
              <a:t>Экскурсии для самых маленьких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04056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484784"/>
            <a:ext cx="6743102" cy="505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8353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для ветеранов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93061"/>
            <a:ext cx="4414058" cy="331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2181754"/>
            <a:ext cx="4038600" cy="331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01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Экскурсия для ЦСО «</a:t>
            </a:r>
            <a:r>
              <a:rPr lang="ru-RU" dirty="0" err="1" smtClean="0"/>
              <a:t>Щербинский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 descr="C:\Users\user\Desktop\2019 ГОД\ЗАВУЧ\ПОЛОЖЕНИЯ К КОНКУРСАМ 2020-2021 УЧ,ГОД\МЕРОПРИЯТИЯ ФОТО АРХИВ\ФОТО ВЫСТАВОК И МЕРОПРИЯТИЙ\Экскурсия цсо щербинский\qmJFGn3Bak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1589" y="1600200"/>
            <a:ext cx="33918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993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Мастер-класс </a:t>
            </a:r>
            <a:br>
              <a:rPr lang="ru-RU" dirty="0"/>
            </a:br>
            <a:r>
              <a:rPr lang="ru-RU" dirty="0"/>
              <a:t>«Активное долголетие»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881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Мастер-класс в рамках пилотного проекта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1500174"/>
            <a:ext cx="7643866" cy="82231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dirty="0" smtClean="0"/>
              <a:t>с 2018 года Сергей Валентинович совместно с муниципальным дошкольным образовательным учреждением Центр развития ребенка – детский сад №45 «Колосок» создали пилотный проект «Экспериментальное апробирование технологий по росписи Бабенских игр и игрушек» сроком на 5 лет, который успешно реализуется на сегодняшний день.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817" y="2362200"/>
            <a:ext cx="2824953" cy="376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user\Desktop\2019 ГОД\ЗАВУЧ\ПОЛОЖЕНИЯ К КОНКУРСАМ 2020-2021 УЧ,ГОД\ФОТО МЕРОПРИЯТИЙ 2021-2022 учебный год\Мастер- класс Колосок 14.04.2022\DxQfVTHY8JD2SHKPYLXuqUUGGRJP7qFvB_BENRFSTHgl1dk7EG-F0WnpJnQHyV_hKspXfVcMkXOH6s4Z8iicVfBO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3436" y="2362200"/>
            <a:ext cx="2824953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15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Мастер-класс </a:t>
            </a:r>
            <a:r>
              <a:rPr lang="ru-RU" dirty="0" smtClean="0"/>
              <a:t>в </a:t>
            </a:r>
            <a:r>
              <a:rPr lang="ru-RU" dirty="0"/>
              <a:t>Подольском</a:t>
            </a:r>
            <a:r>
              <a:rPr lang="ru-RU" dirty="0" smtClean="0"/>
              <a:t> </a:t>
            </a:r>
            <a:r>
              <a:rPr lang="ru-RU" dirty="0"/>
              <a:t>краеведческом </a:t>
            </a:r>
            <a:r>
              <a:rPr lang="ru-RU" dirty="0" smtClean="0"/>
              <a:t>музее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204864"/>
            <a:ext cx="432048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204864"/>
            <a:ext cx="4306425" cy="322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305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Выездные мероприятия</a:t>
            </a:r>
            <a:br>
              <a:rPr lang="ru-RU" sz="2400" dirty="0" smtClean="0"/>
            </a:br>
            <a:r>
              <a:rPr lang="ru-RU" sz="2400" dirty="0" smtClean="0"/>
              <a:t>Праздник игры</a:t>
            </a:r>
            <a:endParaRPr lang="ru-RU" sz="2400" dirty="0"/>
          </a:p>
        </p:txBody>
      </p:sp>
      <p:pic>
        <p:nvPicPr>
          <p:cNvPr id="4" name="Содержимое 3" descr="DSC_43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341" y="1600200"/>
            <a:ext cx="6833317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Выездные мероприятия</a:t>
            </a:r>
            <a:br>
              <a:rPr lang="ru-RU" dirty="0" smtClean="0"/>
            </a:br>
            <a:r>
              <a:rPr lang="ru-RU" dirty="0" smtClean="0"/>
              <a:t>Праздник игры</a:t>
            </a:r>
            <a:endParaRPr lang="ru-RU" dirty="0"/>
          </a:p>
        </p:txBody>
      </p:sp>
      <p:pic>
        <p:nvPicPr>
          <p:cNvPr id="4" name="Содержимое 3" descr="DSC_43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341" y="1600200"/>
            <a:ext cx="6833317" cy="4525963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Выездные мероприятия</a:t>
            </a:r>
            <a:br>
              <a:rPr lang="ru-RU" smtClean="0"/>
            </a:br>
            <a:r>
              <a:rPr lang="ru-RU" smtClean="0"/>
              <a:t>Праздник игры</a:t>
            </a:r>
            <a:endParaRPr lang="ru-RU"/>
          </a:p>
        </p:txBody>
      </p:sp>
      <p:pic>
        <p:nvPicPr>
          <p:cNvPr id="4" name="Содержимое 3" descr="DSC_4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341" y="1600200"/>
            <a:ext cx="683331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dirty="0" smtClean="0"/>
              <a:t>Основная </a:t>
            </a:r>
            <a:r>
              <a:rPr lang="ru-RU" dirty="0"/>
              <a:t>идея проекта «Сохраняя традиции – создаем будущее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 </a:t>
            </a:r>
            <a:r>
              <a:rPr lang="ru-RU" sz="2000" b="1" dirty="0" smtClean="0"/>
              <a:t>В конце 1990-х годов по инициативе Главы Подольского района Москалева Николая Петровича и </a:t>
            </a:r>
            <a:r>
              <a:rPr lang="ru-RU" sz="2000" b="1" dirty="0" err="1" smtClean="0"/>
              <a:t>Виданова</a:t>
            </a:r>
            <a:r>
              <a:rPr lang="ru-RU" sz="2000" b="1" dirty="0" smtClean="0"/>
              <a:t> Сергея Валентиновича, для сохранения и возрождения токарного игрушечного промысла началось строительство будущего детского Центра. В 2000 году построен музей «Дом токаря», а в сентябре 2001 открыта новая школа Муниципальное учреждение « Центр дополнительного образования детей «</a:t>
            </a:r>
            <a:r>
              <a:rPr lang="ru-RU" sz="2000" b="1" dirty="0" err="1" smtClean="0"/>
              <a:t>Бабенская</a:t>
            </a:r>
            <a:r>
              <a:rPr lang="ru-RU" sz="2000" b="1" dirty="0" smtClean="0"/>
              <a:t> игрушка», позднее переименован в ГБУДО г. Москвы «ДХШ «</a:t>
            </a:r>
            <a:r>
              <a:rPr lang="ru-RU" sz="2000" b="1" dirty="0" err="1" smtClean="0"/>
              <a:t>Бабенская</a:t>
            </a:r>
            <a:r>
              <a:rPr lang="ru-RU" sz="2000" b="1" dirty="0" smtClean="0"/>
              <a:t> игрушка». </a:t>
            </a:r>
            <a:r>
              <a:rPr lang="ru-RU" sz="2000" b="1" dirty="0" err="1" smtClean="0"/>
              <a:t>Виданов</a:t>
            </a:r>
            <a:r>
              <a:rPr lang="ru-RU" sz="2000" b="1" dirty="0"/>
              <a:t> </a:t>
            </a:r>
            <a:r>
              <a:rPr lang="ru-RU" sz="2000" b="1" dirty="0" smtClean="0"/>
              <a:t> С. В. является создателем и хранителем коллекции предметов </a:t>
            </a:r>
            <a:r>
              <a:rPr lang="ru-RU" sz="2000" b="1" dirty="0" err="1" smtClean="0"/>
              <a:t>Бабенского</a:t>
            </a:r>
            <a:r>
              <a:rPr lang="ru-RU" sz="2000" b="1" dirty="0" smtClean="0"/>
              <a:t> токарного промысла. В коллекции музея хранятся предметы, относящиеся к </a:t>
            </a:r>
            <a:r>
              <a:rPr lang="ru-RU" sz="2000" b="1" dirty="0" err="1" smtClean="0"/>
              <a:t>Бабенскому</a:t>
            </a:r>
            <a:r>
              <a:rPr lang="ru-RU" sz="2000" b="1" dirty="0" smtClean="0"/>
              <a:t> токарному художественному промыслу, такие как игрушки, токарные станки и </a:t>
            </a:r>
            <a:r>
              <a:rPr lang="ru-RU" sz="2000" b="1" dirty="0"/>
              <a:t>инструменты, </a:t>
            </a:r>
            <a:r>
              <a:rPr lang="ru-RU" sz="2000" b="1" dirty="0" smtClean="0"/>
              <a:t>документы и предметы быта. Также представлены токарные изделия из кости-бирюльки, блошки</a:t>
            </a:r>
            <a:r>
              <a:rPr lang="ru-RU" sz="2000" b="1" dirty="0"/>
              <a:t>, </a:t>
            </a:r>
            <a:r>
              <a:rPr lang="ru-RU" sz="2000" b="1" dirty="0" smtClean="0"/>
              <a:t>шашки, шахматы и др.. Бабенские игрушки </a:t>
            </a:r>
            <a:r>
              <a:rPr lang="ru-RU" sz="2000" b="1" dirty="0" err="1" smtClean="0"/>
              <a:t>созданые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Видановым</a:t>
            </a:r>
            <a:r>
              <a:rPr lang="ru-RU" sz="2000" b="1" dirty="0" smtClean="0"/>
              <a:t> С. В. и Мовчаном И. А. находятся во  Всероссийском музее Декоративно-прикладного искусства, в Художественно-педагогическом музее игрушки имени Н.Д. </a:t>
            </a:r>
            <a:r>
              <a:rPr lang="ru-RU" sz="2000" b="1" dirty="0" err="1" smtClean="0"/>
              <a:t>Бартрама</a:t>
            </a:r>
            <a:r>
              <a:rPr lang="ru-RU" sz="2000" b="1" dirty="0" smtClean="0"/>
              <a:t>, в Государственном Историческом Музее, в Подольском краеведческом музее, в Музее народного творчества - ведомственный музей - филиал ОГБУК Центра народной культуры в Ульяновске.</a:t>
            </a:r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8640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64807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Выставка До Матрешки Бабенская игрушка</a:t>
            </a:r>
            <a:endParaRPr lang="ru-RU" sz="2400" dirty="0"/>
          </a:p>
        </p:txBody>
      </p:sp>
      <p:pic>
        <p:nvPicPr>
          <p:cNvPr id="7" name="Содержимое 6" descr="эл. билет_Бабенская игрушка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124744"/>
            <a:ext cx="4003269" cy="5568097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Выставка До Матрешки Бабенская игрушка</a:t>
            </a:r>
            <a:endParaRPr lang="ru-RU" sz="2400" dirty="0"/>
          </a:p>
        </p:txBody>
      </p:sp>
      <p:pic>
        <p:nvPicPr>
          <p:cNvPr id="6" name="Содержимое 5" descr="20240207_1614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801" y="908720"/>
            <a:ext cx="6956592" cy="5217444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384376" cy="4512501"/>
          </a:xfrm>
        </p:spPr>
      </p:pic>
      <p:pic>
        <p:nvPicPr>
          <p:cNvPr id="1030" name="Picture 6" descr="D:\Выставка во Всероссийском музее До матрешки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8014" y="1484784"/>
            <a:ext cx="3387570" cy="4516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9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8243027" cy="3709362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17089532471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8604448" cy="3872002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1708953247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11521"/>
            <a:ext cx="8229600" cy="370332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5642269_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031662" cy="4176464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5638324_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28800"/>
            <a:ext cx="7128792" cy="4930748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40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Выставка «До Матрешки Бабенская игрушка»</a:t>
            </a:r>
            <a:endParaRPr lang="ru-RU" sz="2400" dirty="0"/>
          </a:p>
        </p:txBody>
      </p:sp>
      <p:pic>
        <p:nvPicPr>
          <p:cNvPr id="4" name="Содержимое 3" descr="5642861_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908720"/>
            <a:ext cx="2627572" cy="2952328"/>
          </a:xfrm>
        </p:spPr>
      </p:pic>
      <p:pic>
        <p:nvPicPr>
          <p:cNvPr id="5" name="Рисунок 4" descr="5638458_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980728"/>
            <a:ext cx="3230742" cy="2902282"/>
          </a:xfrm>
          <a:prstGeom prst="rect">
            <a:avLst/>
          </a:prstGeom>
        </p:spPr>
      </p:pic>
      <p:pic>
        <p:nvPicPr>
          <p:cNvPr id="6" name="Рисунок 5" descr="5637317_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4005064"/>
            <a:ext cx="3699037" cy="273112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ТЕХНОЛОГИЯ (ПРОЦЕСС)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Технологический процесс проходит на аутентичном оборудовании и применяется старинный «дедовский» инструмент. </a:t>
            </a:r>
            <a:endParaRPr lang="ru-RU" dirty="0"/>
          </a:p>
        </p:txBody>
      </p:sp>
      <p:pic>
        <p:nvPicPr>
          <p:cNvPr id="3074" name="Picture 2" descr="C:\Users\User\Desktop\19-07-2023_13-48-27\IMG-20230331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01008"/>
            <a:ext cx="4139952" cy="232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ownloads\IMG_20191225_103256_729.jpg"/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85934"/>
            <a:ext cx="2834109" cy="283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62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Музей и школа </a:t>
            </a:r>
            <a:r>
              <a:rPr lang="ru-RU" dirty="0" err="1" smtClean="0"/>
              <a:t>Бабенская</a:t>
            </a:r>
            <a:r>
              <a:rPr lang="ru-RU" dirty="0" smtClean="0"/>
              <a:t> Игрушка были созданы специально для комплексного всестороннего сохранения и изучения токарного игрушечного  промысла «</a:t>
            </a:r>
            <a:r>
              <a:rPr lang="ru-RU" dirty="0" err="1" smtClean="0"/>
              <a:t>Бабенская</a:t>
            </a:r>
            <a:r>
              <a:rPr lang="ru-RU" dirty="0" smtClean="0"/>
              <a:t> Игрушка». </a:t>
            </a:r>
            <a:r>
              <a:rPr lang="ru-RU" dirty="0"/>
              <a:t>В ГБУДО г. Москвы «ДХШ «</a:t>
            </a:r>
            <a:r>
              <a:rPr lang="ru-RU" dirty="0" err="1"/>
              <a:t>Бабенская</a:t>
            </a:r>
            <a:r>
              <a:rPr lang="ru-RU" dirty="0"/>
              <a:t> игрушка» сохранен полный цикл изготовления </a:t>
            </a:r>
            <a:r>
              <a:rPr lang="ru-RU" dirty="0" smtClean="0"/>
              <a:t>от </a:t>
            </a:r>
            <a:r>
              <a:rPr lang="ru-RU" dirty="0"/>
              <a:t>бревна до готового </a:t>
            </a:r>
            <a:r>
              <a:rPr lang="ru-RU" dirty="0" smtClean="0"/>
              <a:t>изделия </a:t>
            </a:r>
            <a:r>
              <a:rPr lang="ru-RU" dirty="0"/>
              <a:t>на аутентичном оборудовании. За время существования ГБУДО г. Москвы «ДХШ «</a:t>
            </a:r>
            <a:r>
              <a:rPr lang="ru-RU" dirty="0" err="1"/>
              <a:t>Бабенская</a:t>
            </a:r>
            <a:r>
              <a:rPr lang="ru-RU" dirty="0"/>
              <a:t> игрушка»  </a:t>
            </a:r>
            <a:r>
              <a:rPr lang="ru-RU" dirty="0" smtClean="0"/>
              <a:t>воссоздана технология, </a:t>
            </a:r>
            <a:r>
              <a:rPr lang="ru-RU" dirty="0"/>
              <a:t>рецептура цветной полировки игрушек на станке, являющаяся отличительной чертой </a:t>
            </a:r>
            <a:r>
              <a:rPr lang="ru-RU" dirty="0" err="1"/>
              <a:t>Бабенского</a:t>
            </a:r>
            <a:r>
              <a:rPr lang="ru-RU" dirty="0"/>
              <a:t> промысла, а так же технология точения кости с применением аутентичных методов подготовки заготовок и обработки. </a:t>
            </a:r>
          </a:p>
        </p:txBody>
      </p:sp>
    </p:spTree>
    <p:extLst>
      <p:ext uri="{BB962C8B-B14F-4D97-AF65-F5344CB8AC3E}">
        <p14:creationId xmlns:p14="http://schemas.microsoft.com/office/powerpoint/2010/main" val="752474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ТЕХНОЛОГИЯ (ПРОЦЕСС)</a:t>
            </a:r>
          </a:p>
        </p:txBody>
      </p:sp>
      <p:pic>
        <p:nvPicPr>
          <p:cNvPr id="1026" name="Picture 2" descr="C:\Users\User\Desktop\Бабенские\DSCN73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00200"/>
            <a:ext cx="3641452" cy="485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21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КОМАНДА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9" y="1600201"/>
            <a:ext cx="6563072" cy="4565103"/>
          </a:xfrm>
        </p:spPr>
        <p:txBody>
          <a:bodyPr>
            <a:normAutofit fontScale="47500" lnSpcReduction="20000"/>
          </a:bodyPr>
          <a:lstStyle/>
          <a:p>
            <a:r>
              <a:rPr lang="ru-RU" dirty="0" err="1" smtClean="0"/>
              <a:t>Виданов</a:t>
            </a:r>
            <a:r>
              <a:rPr lang="ru-RU" dirty="0" smtClean="0"/>
              <a:t> Сергей Валентинович</a:t>
            </a:r>
          </a:p>
          <a:p>
            <a:r>
              <a:rPr lang="ru-RU" b="1" dirty="0"/>
              <a:t>Звание «Заслуженный работник культуры Российской Федерации» ( Указ президента РФ от 15.02.2011г</a:t>
            </a:r>
            <a:r>
              <a:rPr lang="ru-RU" b="1" dirty="0" smtClean="0"/>
              <a:t>.)</a:t>
            </a:r>
          </a:p>
          <a:p>
            <a:r>
              <a:rPr lang="ru-RU" b="1" dirty="0"/>
              <a:t>Звание "Заслуженный работник культуры Московской области" (19.04.2004г</a:t>
            </a:r>
            <a:r>
              <a:rPr lang="ru-RU" b="1" dirty="0" smtClean="0"/>
              <a:t>.)</a:t>
            </a:r>
          </a:p>
          <a:p>
            <a:r>
              <a:rPr lang="ru-RU" b="1" dirty="0"/>
              <a:t>Благодарность директора  ГБУ г. Москвы "ДОП СКИ"  " За добросовестный </a:t>
            </a:r>
            <a:r>
              <a:rPr lang="ru-RU" b="1" dirty="0" err="1"/>
              <a:t>труд,профессионализм</a:t>
            </a:r>
            <a:r>
              <a:rPr lang="ru-RU" b="1" dirty="0"/>
              <a:t> и значительный вклад в сохранение и возрождение промысла в России </a:t>
            </a:r>
            <a:r>
              <a:rPr lang="ru-RU" b="1" dirty="0" err="1"/>
              <a:t>Бабенской</a:t>
            </a:r>
            <a:r>
              <a:rPr lang="ru-RU" b="1" dirty="0"/>
              <a:t> деревянной токарно-полированной игрушки" ( 8.12.2021г.)</a:t>
            </a:r>
            <a:endParaRPr lang="ru-RU" dirty="0"/>
          </a:p>
          <a:p>
            <a:r>
              <a:rPr lang="ru-RU" b="1" dirty="0"/>
              <a:t>Благодарность префекта Троицкого и </a:t>
            </a:r>
            <a:r>
              <a:rPr lang="ru-RU" b="1" dirty="0" err="1"/>
              <a:t>Новомосковского</a:t>
            </a:r>
            <a:r>
              <a:rPr lang="ru-RU" b="1" dirty="0"/>
              <a:t> административных округов города Москвы Д.В. </a:t>
            </a:r>
            <a:r>
              <a:rPr lang="ru-RU" b="1" dirty="0" err="1"/>
              <a:t>Набокина</a:t>
            </a:r>
            <a:r>
              <a:rPr lang="ru-RU" b="1" dirty="0"/>
              <a:t> " За многолетний и добросовестный труд на территории Троицкого и </a:t>
            </a:r>
            <a:r>
              <a:rPr lang="ru-RU" b="1" dirty="0" err="1"/>
              <a:t>Новомосковского</a:t>
            </a:r>
            <a:r>
              <a:rPr lang="ru-RU" b="1" dirty="0"/>
              <a:t> административных округов города Москвы и в связи с 20-летним юбилеем школы" (декабрь 2021г.)</a:t>
            </a:r>
            <a:endParaRPr lang="ru-RU" dirty="0"/>
          </a:p>
          <a:p>
            <a:r>
              <a:rPr lang="ru-RU" dirty="0"/>
              <a:t>Преподавателю ДХШ «</a:t>
            </a:r>
            <a:r>
              <a:rPr lang="ru-RU" dirty="0" err="1"/>
              <a:t>Бабенская</a:t>
            </a:r>
            <a:r>
              <a:rPr lang="ru-RU" dirty="0"/>
              <a:t> игрушка» Сергею Валентиновичу </a:t>
            </a:r>
            <a:r>
              <a:rPr lang="ru-RU" dirty="0" err="1"/>
              <a:t>Виданову</a:t>
            </a:r>
            <a:r>
              <a:rPr lang="ru-RU" dirty="0"/>
              <a:t> объявлена благодарность Мэра </a:t>
            </a:r>
            <a:r>
              <a:rPr lang="ru-RU" dirty="0" smtClean="0"/>
              <a:t>Москвы от  </a:t>
            </a:r>
            <a:r>
              <a:rPr lang="ru-RU" dirty="0"/>
              <a:t>5 декабря распоряжением Мэра Москвы </a:t>
            </a:r>
            <a:r>
              <a:rPr lang="ru-RU" dirty="0" err="1"/>
              <a:t>Собянина</a:t>
            </a:r>
            <a:r>
              <a:rPr lang="ru-RU" dirty="0"/>
              <a:t> С.С. N738-РН</a:t>
            </a:r>
          </a:p>
        </p:txBody>
      </p:sp>
      <p:pic>
        <p:nvPicPr>
          <p:cNvPr id="1026" name="Picture 2" descr="C:\Users\User\Desktop\dsc_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1419671" cy="21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7691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КОМАНДА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65104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 smtClean="0"/>
              <a:t>Виданова</a:t>
            </a:r>
            <a:r>
              <a:rPr lang="ru-RU" dirty="0" smtClean="0"/>
              <a:t> Анна Сергеевна</a:t>
            </a:r>
          </a:p>
          <a:p>
            <a:r>
              <a:rPr lang="ru-RU" dirty="0"/>
              <a:t>Преподаватель </a:t>
            </a:r>
            <a:r>
              <a:rPr lang="ru-RU" dirty="0" smtClean="0"/>
              <a:t>отделений </a:t>
            </a:r>
            <a:r>
              <a:rPr lang="ru-RU" dirty="0"/>
              <a:t>декоративно- прикладное </a:t>
            </a:r>
            <a:r>
              <a:rPr lang="ru-RU" dirty="0" smtClean="0"/>
              <a:t>искусство и </a:t>
            </a:r>
            <a:r>
              <a:rPr lang="ru-RU" dirty="0" smtClean="0"/>
              <a:t>раннее эстетическое развитие, </a:t>
            </a:r>
            <a:r>
              <a:rPr lang="ru-RU" dirty="0" err="1" smtClean="0"/>
              <a:t>зав.учебной</a:t>
            </a:r>
            <a:r>
              <a:rPr lang="ru-RU" dirty="0" smtClean="0"/>
              <a:t> </a:t>
            </a:r>
            <a:r>
              <a:rPr lang="ru-RU" dirty="0" smtClean="0"/>
              <a:t>частью ДХШ «Бабенская игрушка»</a:t>
            </a:r>
          </a:p>
          <a:p>
            <a:r>
              <a:rPr lang="ru-RU" b="1" dirty="0"/>
              <a:t>Благодарность префекта Троицкого и </a:t>
            </a:r>
            <a:r>
              <a:rPr lang="ru-RU" b="1" dirty="0" err="1"/>
              <a:t>Новомосковского</a:t>
            </a:r>
            <a:r>
              <a:rPr lang="ru-RU" b="1" dirty="0"/>
              <a:t> административных округов города Москвы  Д.В. </a:t>
            </a:r>
            <a:r>
              <a:rPr lang="ru-RU" b="1" dirty="0" err="1"/>
              <a:t>Набокина</a:t>
            </a:r>
            <a:r>
              <a:rPr lang="ru-RU" b="1" dirty="0"/>
              <a:t> "за вклад в развитие культуры на территории Троицкого и </a:t>
            </a:r>
            <a:r>
              <a:rPr lang="ru-RU" b="1" dirty="0" err="1"/>
              <a:t>Новомосковского</a:t>
            </a:r>
            <a:r>
              <a:rPr lang="ru-RU" b="1" dirty="0"/>
              <a:t> округов г. Москвы" (декабрь 2017 года)</a:t>
            </a:r>
            <a:endParaRPr lang="ru-RU" dirty="0"/>
          </a:p>
          <a:p>
            <a:r>
              <a:rPr lang="ru-RU" b="1" dirty="0"/>
              <a:t>Грамота префекта Троицкого и </a:t>
            </a:r>
            <a:r>
              <a:rPr lang="ru-RU" b="1" dirty="0" err="1"/>
              <a:t>Новомосковского</a:t>
            </a:r>
            <a:r>
              <a:rPr lang="ru-RU" b="1" dirty="0"/>
              <a:t> административных округов города Москвы Д.В. </a:t>
            </a:r>
            <a:r>
              <a:rPr lang="ru-RU" b="1" dirty="0" err="1"/>
              <a:t>Набокина</a:t>
            </a:r>
            <a:r>
              <a:rPr lang="ru-RU" b="1" dirty="0"/>
              <a:t> "За добросовестный труд на территории </a:t>
            </a:r>
            <a:r>
              <a:rPr lang="ru-RU" b="1" dirty="0" err="1"/>
              <a:t>ТиНАО</a:t>
            </a:r>
            <a:r>
              <a:rPr lang="ru-RU" b="1" dirty="0"/>
              <a:t> " (июнь 2022г.) Распоряжение №118-РП </a:t>
            </a:r>
            <a:r>
              <a:rPr lang="ru-RU" b="1"/>
              <a:t>от </a:t>
            </a:r>
            <a:r>
              <a:rPr lang="ru-RU" b="1" smtClean="0"/>
              <a:t>01.06.2022г.</a:t>
            </a:r>
            <a:endParaRPr lang="ru-RU" dirty="0"/>
          </a:p>
          <a:p>
            <a:endParaRPr lang="ru-RU" dirty="0"/>
          </a:p>
        </p:txBody>
      </p:sp>
      <p:pic>
        <p:nvPicPr>
          <p:cNvPr id="2051" name="Picture 3" descr="C:\Users\User\Desktop\img_20191104_130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226660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0384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КОМАНДА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655735"/>
            <a:ext cx="5626968" cy="393350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Мовчан Илья Андреевич</a:t>
            </a:r>
          </a:p>
          <a:p>
            <a:r>
              <a:rPr lang="ru-RU" dirty="0" smtClean="0"/>
              <a:t>Токарь полировщик </a:t>
            </a:r>
          </a:p>
          <a:p>
            <a:r>
              <a:rPr lang="ru-RU" dirty="0" smtClean="0"/>
              <a:t>Ученик-последователь, С. В. </a:t>
            </a:r>
            <a:r>
              <a:rPr lang="ru-RU" dirty="0" err="1" smtClean="0"/>
              <a:t>Виданова</a:t>
            </a:r>
            <a:r>
              <a:rPr lang="ru-RU" dirty="0" smtClean="0"/>
              <a:t> продолжатель дела, с 1997 года учился у С.В. </a:t>
            </a:r>
            <a:r>
              <a:rPr lang="ru-RU" dirty="0" err="1" smtClean="0"/>
              <a:t>Виданова</a:t>
            </a:r>
            <a:r>
              <a:rPr lang="ru-RU" dirty="0" smtClean="0"/>
              <a:t>. Мовчан И.А</a:t>
            </a:r>
            <a:r>
              <a:rPr lang="ru-RU" dirty="0"/>
              <a:t>. восстановил рецептуру очищенной шеллачной политуры, утраченную после Великой отечественной войны. А так же технологию токарной обработки кости. </a:t>
            </a:r>
            <a:r>
              <a:rPr lang="ru-RU" dirty="0" err="1"/>
              <a:t>Совмесно</a:t>
            </a:r>
            <a:r>
              <a:rPr lang="ru-RU" dirty="0"/>
              <a:t> С.В. </a:t>
            </a:r>
            <a:r>
              <a:rPr lang="ru-RU" dirty="0" err="1"/>
              <a:t>Видановым</a:t>
            </a:r>
            <a:r>
              <a:rPr lang="ru-RU" dirty="0"/>
              <a:t> восстанавливает образцы игрушек</a:t>
            </a:r>
            <a:endParaRPr lang="ru-RU" dirty="0" smtClean="0"/>
          </a:p>
          <a:p>
            <a:r>
              <a:rPr lang="ru-RU" dirty="0" smtClean="0"/>
              <a:t>Участник выставок, лауреат конкурсов, соавтор научной статьи С. В. </a:t>
            </a:r>
            <a:r>
              <a:rPr lang="ru-RU" dirty="0" err="1" smtClean="0"/>
              <a:t>Виданова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Федяшова Ольга Николаевна</a:t>
            </a:r>
            <a:endParaRPr lang="ru-RU" dirty="0"/>
          </a:p>
        </p:txBody>
      </p:sp>
      <p:pic>
        <p:nvPicPr>
          <p:cNvPr id="1026" name="Picture 2" descr="C:\Users\user\Desktop\IMG_9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20" y="1628800"/>
            <a:ext cx="319915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901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Проект </a:t>
            </a:r>
            <a:r>
              <a:rPr lang="ru-RU" dirty="0"/>
              <a:t>«Бабенская игрушка» </a:t>
            </a:r>
            <a:r>
              <a:rPr lang="ru-RU" dirty="0" smtClean="0"/>
              <a:t>реализуется </a:t>
            </a:r>
            <a:r>
              <a:rPr lang="ru-RU" dirty="0"/>
              <a:t>на </a:t>
            </a:r>
            <a:r>
              <a:rPr lang="ru-RU" dirty="0" smtClean="0"/>
              <a:t>протяжении более </a:t>
            </a:r>
            <a:r>
              <a:rPr lang="ru-RU" dirty="0"/>
              <a:t>20 лет как на территории ГБУДО г. Москвы «ДХШ «</a:t>
            </a:r>
            <a:r>
              <a:rPr lang="ru-RU" dirty="0" err="1" smtClean="0"/>
              <a:t>Бабенская</a:t>
            </a:r>
            <a:r>
              <a:rPr lang="ru-RU" dirty="0" smtClean="0"/>
              <a:t> </a:t>
            </a:r>
            <a:r>
              <a:rPr lang="ru-RU" dirty="0"/>
              <a:t>игрушка», так и в разных регионах России. Виданов С.В</a:t>
            </a:r>
            <a:r>
              <a:rPr lang="ru-RU" dirty="0" smtClean="0"/>
              <a:t>. И Мовчан И.А. </a:t>
            </a:r>
            <a:r>
              <a:rPr lang="ru-RU" dirty="0"/>
              <a:t>проводит праздники «Игры и игрушки</a:t>
            </a:r>
            <a:r>
              <a:rPr lang="ru-RU" dirty="0" smtClean="0"/>
              <a:t>», мастер-классы </a:t>
            </a:r>
            <a:r>
              <a:rPr lang="ru-RU" dirty="0"/>
              <a:t>и </a:t>
            </a:r>
            <a:r>
              <a:rPr lang="ru-RU" dirty="0" smtClean="0"/>
              <a:t>экскурсии по </a:t>
            </a:r>
            <a:r>
              <a:rPr lang="ru-RU" dirty="0"/>
              <a:t>истории  </a:t>
            </a:r>
            <a:r>
              <a:rPr lang="ru-RU" dirty="0" err="1"/>
              <a:t>Бабенского</a:t>
            </a:r>
            <a:r>
              <a:rPr lang="ru-RU" dirty="0"/>
              <a:t> токарного промысла. </a:t>
            </a:r>
          </a:p>
          <a:p>
            <a:pPr algn="just"/>
            <a:r>
              <a:rPr lang="ru-RU" dirty="0"/>
              <a:t>Тем самым реализуется основная идея проекта «Сохраняя традиции – создаем будущее».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7555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ПЕРСПЕКТИВЫ /</a:t>
            </a:r>
            <a:br>
              <a:rPr lang="ru-RU" sz="4000" dirty="0"/>
            </a:br>
            <a:r>
              <a:rPr lang="ru-RU" sz="4000" dirty="0"/>
              <a:t>СОЦИАЛЬНАЯ </a:t>
            </a:r>
            <a:r>
              <a:rPr lang="ru-RU" sz="4000" dirty="0" smtClean="0"/>
              <a:t>ЗНАЧИМОСТЬ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Передача знаний, умений, смыслов будущему поколению. В востребованности </a:t>
            </a:r>
            <a:r>
              <a:rPr lang="ru-RU" dirty="0" err="1" smtClean="0"/>
              <a:t>Бабенских</a:t>
            </a:r>
            <a:r>
              <a:rPr lang="ru-RU" dirty="0"/>
              <a:t> игрушек заложен огромный педагогический </a:t>
            </a:r>
            <a:r>
              <a:rPr lang="ru-RU" dirty="0" smtClean="0"/>
              <a:t>потенциал, с использованием и применением которых ребёнок приобщается к народному искусству, традициям, тем самым приобретая культурную </a:t>
            </a:r>
            <a:r>
              <a:rPr lang="ru-RU" dirty="0" err="1" smtClean="0"/>
              <a:t>самоидентичность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44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За 20 лет существования ГБУДО г. Москвы «ДХШ «</a:t>
            </a:r>
            <a:r>
              <a:rPr lang="ru-RU" dirty="0" err="1" smtClean="0"/>
              <a:t>Бабенская</a:t>
            </a:r>
            <a:r>
              <a:rPr lang="ru-RU" dirty="0" smtClean="0"/>
              <a:t> игрушка» на практике доказана востребованность </a:t>
            </a:r>
            <a:r>
              <a:rPr lang="ru-RU" dirty="0" err="1" smtClean="0"/>
              <a:t>Бабенских</a:t>
            </a:r>
            <a:r>
              <a:rPr lang="ru-RU" dirty="0" smtClean="0"/>
              <a:t> игрушек для детей. </a:t>
            </a:r>
          </a:p>
          <a:p>
            <a:r>
              <a:rPr lang="ru-RU" b="1" dirty="0"/>
              <a:t>В развитии и широкой популяризации российской культуры - большой заслугой </a:t>
            </a:r>
            <a:r>
              <a:rPr lang="ru-RU" b="1" dirty="0" err="1"/>
              <a:t>Виданова</a:t>
            </a:r>
            <a:r>
              <a:rPr lang="ru-RU" b="1" dirty="0"/>
              <a:t> Сергея Валентиновича является организация и участие в учебно-методической работе, проведение мастер-классов, семинаров и форумов на тему сохранения промыслов, традиций, школьных музеев. Он организатор благотворительных экскурсий и мастер – классов для инвалидов, ветеранов, пенсионеров и людей, находящихся на попечении    в центрах социального обслуживания, которые пользуются широкой популярностью, и нашли признание в сердцах людей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12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Музей «Дом токаря»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коллекции музея содержатся предметы, относящиеся к Бабенскому токарному художественному промыслу, такие как игрушки, токарные </a:t>
            </a:r>
            <a:r>
              <a:rPr lang="ru-RU" b="1" dirty="0" smtClean="0"/>
              <a:t>станки конца 19, начала 20 века, </a:t>
            </a:r>
            <a:r>
              <a:rPr lang="ru-RU" b="1" dirty="0"/>
              <a:t>предметы быта, документы, являющиеся уникальными по своей сути. Также представлены предметы из кости, выточенные на токарном станке.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201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Музей «Дом токаря»</a:t>
            </a:r>
            <a:endParaRPr lang="ru-RU" sz="3600" dirty="0"/>
          </a:p>
        </p:txBody>
      </p:sp>
      <p:pic>
        <p:nvPicPr>
          <p:cNvPr id="2050" name="Picture 2" descr="C:\Users\user\Desktop\2019 ГОД\ЗАВУЧ\ПОЛОЖЕНИЯ К КОНКУРСАМ 2020-2021 УЧ,ГОД\ФОТО МЕРОПРИЯТИЙ 2021-2022 учебный год\Бабенская игрушка_презентация\IMG_89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558" y="1693400"/>
            <a:ext cx="6030884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33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Экспозиция музея «Дом токаря»</a:t>
            </a:r>
            <a:endParaRPr lang="ru-RU" dirty="0"/>
          </a:p>
        </p:txBody>
      </p:sp>
      <p:pic>
        <p:nvPicPr>
          <p:cNvPr id="1026" name="Picture 2" descr="C:\Users\Ольга\Downloads\DSC_26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2997716" cy="4525963"/>
          </a:xfrm>
          <a:prstGeom prst="rect">
            <a:avLst/>
          </a:prstGeom>
          <a:noFill/>
        </p:spPr>
      </p:pic>
      <p:pic>
        <p:nvPicPr>
          <p:cNvPr id="1027" name="Picture 3" descr="C:\Users\Ольга\Downloads\DSC_25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000240"/>
            <a:ext cx="5111319" cy="3385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47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486400" cy="522288"/>
          </a:xfrm>
        </p:spPr>
        <p:txBody>
          <a:bodyPr/>
          <a:lstStyle/>
          <a:p>
            <a:r>
              <a:rPr lang="ru-RU" dirty="0" smtClean="0"/>
              <a:t>Экспозиция музея «Дом токаря»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Ольга\Downloads\DSC_248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146" r="4146"/>
          <a:stretch>
            <a:fillRect/>
          </a:stretch>
        </p:blipFill>
        <p:spPr bwMode="auto">
          <a:xfrm>
            <a:off x="857224" y="1071546"/>
            <a:ext cx="7500990" cy="5417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9621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842</TotalTime>
  <Words>1363</Words>
  <Application>Microsoft Office PowerPoint</Application>
  <PresentationFormat>Экран (4:3)</PresentationFormat>
  <Paragraphs>103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БАБЕНСКАЯ ИГРУШКА</vt:lpstr>
      <vt:lpstr>ПРОБЛЕМА</vt:lpstr>
      <vt:lpstr>ИДЕЯ</vt:lpstr>
      <vt:lpstr>Цели и задачи</vt:lpstr>
      <vt:lpstr>Целевая аудитория</vt:lpstr>
      <vt:lpstr>Музей «Дом токаря»</vt:lpstr>
      <vt:lpstr>Музей «Дом токаря»</vt:lpstr>
      <vt:lpstr>Экспозиция музея «Дом токаря»</vt:lpstr>
      <vt:lpstr>Экспозиция музея «Дом токаря»</vt:lpstr>
      <vt:lpstr>ЭТАПЫ РАБОТЫ </vt:lpstr>
      <vt:lpstr>Партнеры</vt:lpstr>
      <vt:lpstr>ПРОДУКТ ПРОЕКТА</vt:lpstr>
      <vt:lpstr>Экспозиция Выставочного зала</vt:lpstr>
      <vt:lpstr>Экспозиция Выставочного зала</vt:lpstr>
      <vt:lpstr>ПРОДУКТ ПРОЕКТА ИГРУШКИ</vt:lpstr>
      <vt:lpstr>ПРОДУКТ ПРОЕКТА КНИГИ</vt:lpstr>
      <vt:lpstr>ПРОДУКТ ПРОЕКТА КНИГИ</vt:lpstr>
      <vt:lpstr>ПРОДУКТ ПРОЕКТА КНИГИ</vt:lpstr>
      <vt:lpstr>Репортажи </vt:lpstr>
      <vt:lpstr>ПРОДУКТ ПРОЕКТА Экскурсии для детей</vt:lpstr>
      <vt:lpstr>ПРОДУКТ ПРОЕКТА Экскурсии для самых маленьких</vt:lpstr>
      <vt:lpstr>Экскурсия для ветеранов</vt:lpstr>
      <vt:lpstr>Экскурсия для ЦСО «Щербинский»</vt:lpstr>
      <vt:lpstr>Мастер-класс  «Активное долголетие»</vt:lpstr>
      <vt:lpstr>Мастер-класс в рамках пилотного проекта  </vt:lpstr>
      <vt:lpstr>Мастер-класс в Подольском краеведческом музее</vt:lpstr>
      <vt:lpstr>Выездные мероприятия Праздник игры</vt:lpstr>
      <vt:lpstr>Выездные мероприятия Праздник игры</vt:lpstr>
      <vt:lpstr>Выездные мероприятия Праздник игры</vt:lpstr>
      <vt:lpstr>Выставка До Матрешки Бабенская игрушка</vt:lpstr>
      <vt:lpstr>Выставка До Матрешки Бабенская игрушка</vt:lpstr>
      <vt:lpstr>Выставка «До Матрешки Бабенская игрушка»</vt:lpstr>
      <vt:lpstr>Выставка «До Матрешки Бабенская игрушка»</vt:lpstr>
      <vt:lpstr>Выставка «До Матрешки Бабенская игрушка»</vt:lpstr>
      <vt:lpstr>Выставка «До Матрешки Бабенская игрушка»</vt:lpstr>
      <vt:lpstr>Выставка «До Матрешки Бабенская игрушка»</vt:lpstr>
      <vt:lpstr>Выставка «До Матрешки Бабенская игрушка»</vt:lpstr>
      <vt:lpstr>Выставка «До Матрешки Бабенская игрушка»</vt:lpstr>
      <vt:lpstr>ТЕХНОЛОГИЯ (ПРОЦЕСС)</vt:lpstr>
      <vt:lpstr>ТЕХНОЛОГИЯ (ПРОЦЕСС)</vt:lpstr>
      <vt:lpstr>ПРОЕКТНАЯ КОМАНДА</vt:lpstr>
      <vt:lpstr>ПРОЕКТНАЯ КОМАНДА</vt:lpstr>
      <vt:lpstr>ПРОЕКТНАЯ КОМАНДА</vt:lpstr>
      <vt:lpstr>ТЕКУЩИЕ РЕЗУЛЬТАТЫ</vt:lpstr>
      <vt:lpstr>ПЕРСПЕКТИВЫ / СОЦИАЛЬНАЯ ЗНАЧИМОСТЬ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БАБЕНСКАЯ ИГРУШКА</dc:title>
  <dc:creator>User</dc:creator>
  <cp:lastModifiedBy>user</cp:lastModifiedBy>
  <cp:revision>62</cp:revision>
  <dcterms:created xsi:type="dcterms:W3CDTF">2023-07-14T10:08:51Z</dcterms:created>
  <dcterms:modified xsi:type="dcterms:W3CDTF">2024-10-25T11:27:01Z</dcterms:modified>
</cp:coreProperties>
</file>